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88" r:id="rId2"/>
    <p:sldId id="289" r:id="rId3"/>
    <p:sldId id="285" r:id="rId4"/>
    <p:sldId id="279" r:id="rId5"/>
    <p:sldId id="281" r:id="rId6"/>
    <p:sldId id="264" r:id="rId7"/>
    <p:sldId id="299" r:id="rId8"/>
    <p:sldId id="300" r:id="rId9"/>
    <p:sldId id="280" r:id="rId10"/>
    <p:sldId id="266" r:id="rId11"/>
    <p:sldId id="270" r:id="rId12"/>
    <p:sldId id="271" r:id="rId13"/>
    <p:sldId id="272" r:id="rId14"/>
    <p:sldId id="273" r:id="rId15"/>
    <p:sldId id="274" r:id="rId16"/>
    <p:sldId id="275" r:id="rId17"/>
    <p:sldId id="276" r:id="rId18"/>
    <p:sldId id="292" r:id="rId19"/>
    <p:sldId id="293" r:id="rId20"/>
    <p:sldId id="294" r:id="rId21"/>
    <p:sldId id="298" r:id="rId2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10" d="100"/>
          <a:sy n="110" d="100"/>
        </p:scale>
        <p:origin x="558" y="8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AC2AB-3C55-4685-829E-4C4A5A190D49}" type="datetimeFigureOut">
              <a:rPr lang="ru-RU" smtClean="0"/>
              <a:pPr/>
              <a:t>22.01.2026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75C3BD-B47B-498F-AF27-BA77999CDD1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85581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AC2AB-3C55-4685-829E-4C4A5A190D49}" type="datetimeFigureOut">
              <a:rPr lang="ru-RU" smtClean="0"/>
              <a:pPr/>
              <a:t>22.01.2026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75C3BD-B47B-498F-AF27-BA77999CDD1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8443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AC2AB-3C55-4685-829E-4C4A5A190D49}" type="datetimeFigureOut">
              <a:rPr lang="ru-RU" smtClean="0"/>
              <a:pPr/>
              <a:t>22.01.2026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75C3BD-B47B-498F-AF27-BA77999CDD1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0170742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AC2AB-3C55-4685-829E-4C4A5A190D49}" type="datetimeFigureOut">
              <a:rPr lang="ru-RU" smtClean="0"/>
              <a:pPr/>
              <a:t>22.01.2026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75C3BD-B47B-498F-AF27-BA77999CDD1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944135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AC2AB-3C55-4685-829E-4C4A5A190D49}" type="datetimeFigureOut">
              <a:rPr lang="ru-RU" smtClean="0"/>
              <a:pPr/>
              <a:t>22.01.2026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75C3BD-B47B-498F-AF27-BA77999CDD1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8931393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AC2AB-3C55-4685-829E-4C4A5A190D49}" type="datetimeFigureOut">
              <a:rPr lang="ru-RU" smtClean="0"/>
              <a:pPr/>
              <a:t>22.01.2026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75C3BD-B47B-498F-AF27-BA77999CDD1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172406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AC2AB-3C55-4685-829E-4C4A5A190D49}" type="datetimeFigureOut">
              <a:rPr lang="ru-RU" smtClean="0"/>
              <a:pPr/>
              <a:t>22.01.2026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75C3BD-B47B-498F-AF27-BA77999CDD1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229185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AC2AB-3C55-4685-829E-4C4A5A190D49}" type="datetimeFigureOut">
              <a:rPr lang="ru-RU" smtClean="0"/>
              <a:pPr/>
              <a:t>22.01.2026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75C3BD-B47B-498F-AF27-BA77999CDD1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01403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AC2AB-3C55-4685-829E-4C4A5A190D49}" type="datetimeFigureOut">
              <a:rPr lang="ru-RU" smtClean="0"/>
              <a:pPr/>
              <a:t>22.01.2026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75C3BD-B47B-498F-AF27-BA77999CDD1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90218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AC2AB-3C55-4685-829E-4C4A5A190D49}" type="datetimeFigureOut">
              <a:rPr lang="ru-RU" smtClean="0"/>
              <a:pPr/>
              <a:t>22.01.2026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75C3BD-B47B-498F-AF27-BA77999CDD1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23833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AC2AB-3C55-4685-829E-4C4A5A190D49}" type="datetimeFigureOut">
              <a:rPr lang="ru-RU" smtClean="0"/>
              <a:pPr/>
              <a:t>22.01.2026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75C3BD-B47B-498F-AF27-BA77999CDD1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60640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AC2AB-3C55-4685-829E-4C4A5A190D49}" type="datetimeFigureOut">
              <a:rPr lang="ru-RU" smtClean="0"/>
              <a:pPr/>
              <a:t>22.01.2026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75C3BD-B47B-498F-AF27-BA77999CDD1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59415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AC2AB-3C55-4685-829E-4C4A5A190D49}" type="datetimeFigureOut">
              <a:rPr lang="ru-RU" smtClean="0"/>
              <a:pPr/>
              <a:t>22.01.2026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75C3BD-B47B-498F-AF27-BA77999CDD1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0017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AC2AB-3C55-4685-829E-4C4A5A190D49}" type="datetimeFigureOut">
              <a:rPr lang="ru-RU" smtClean="0"/>
              <a:pPr/>
              <a:t>22.01.2026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75C3BD-B47B-498F-AF27-BA77999CDD1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47136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AC2AB-3C55-4685-829E-4C4A5A190D49}" type="datetimeFigureOut">
              <a:rPr lang="ru-RU" smtClean="0"/>
              <a:pPr/>
              <a:t>22.01.2026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75C3BD-B47B-498F-AF27-BA77999CDD1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36707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AC2AB-3C55-4685-829E-4C4A5A190D49}" type="datetimeFigureOut">
              <a:rPr lang="ru-RU" smtClean="0"/>
              <a:pPr/>
              <a:t>22.01.2026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75C3BD-B47B-498F-AF27-BA77999CDD1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87528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DAC2AB-3C55-4685-829E-4C4A5A190D49}" type="datetimeFigureOut">
              <a:rPr lang="ru-RU" smtClean="0"/>
              <a:pPr/>
              <a:t>22.01.2026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6E75C3BD-B47B-498F-AF27-BA77999CDD1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91575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sz="8800" b="1" dirty="0">
                <a:ln w="24500" cmpd="dbl">
                  <a:solidFill>
                    <a:srgbClr val="C00000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Царство Грибов</a:t>
            </a:r>
          </a:p>
        </p:txBody>
      </p:sp>
      <p:pic>
        <p:nvPicPr>
          <p:cNvPr id="17411" name="Picture 3" descr="K:\биология уроки\6 класс\грибы\Грибы лисичка.jpe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7051" y="4168775"/>
            <a:ext cx="2963333" cy="2343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2" name="Picture 4" descr="K:\биология уроки\6 класс\грибы\Грибы пеницилл.jpe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9167" y="188913"/>
            <a:ext cx="2783417" cy="221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3" name="Picture 5" descr="K:\биология уроки\6 класс\грибы\Грибы мукор.jpe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008534" y="231775"/>
            <a:ext cx="2442633" cy="2097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4" name="Picture 6" descr="K:\биология уроки\6 класс\грибы\Грибы дрожжи.jpeg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76184" y="231775"/>
            <a:ext cx="4036483" cy="1898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5" name="Picture 7" descr="K:\биология уроки\6 класс\грибы\Грибы сморчок.jpeg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58218" y="3789363"/>
            <a:ext cx="1720849" cy="2735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6" name="Picture 9" descr="K:\биология уроки\6 класс\грибы\Грибы рыжик.jpeg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167284" y="4113213"/>
            <a:ext cx="2791883" cy="2393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7" name="Picture 10" descr="K:\биология уроки\6 класс\грибы\Несъедобные (ядовитые) виды грибов ложная лисичка.jpeg"/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71733" y="4067175"/>
            <a:ext cx="2336800" cy="2228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76854" y="609600"/>
            <a:ext cx="5267198" cy="4639294"/>
          </a:xfrm>
        </p:spPr>
        <p:txBody>
          <a:bodyPr>
            <a:normAutofit/>
          </a:bodyPr>
          <a:lstStyle/>
          <a:p>
            <a:pPr algn="ctr"/>
            <a:r>
              <a:rPr lang="ru-RU" sz="4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Симбиоз грибов и растений</a:t>
            </a:r>
            <a:br>
              <a:rPr lang="ru-RU" sz="4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(грибокорень</a:t>
            </a:r>
            <a:r>
              <a:rPr lang="ru-RU" sz="4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микориза) </a:t>
            </a:r>
          </a:p>
        </p:txBody>
      </p:sp>
      <p:pic>
        <p:nvPicPr>
          <p:cNvPr id="8194" name="Picture 2" descr="5.Микориза(грибокорень)-симбиоз грибов и корней деревьев - Фото 5493/18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5776855" cy="67494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3108954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Мукор</a:t>
            </a:r>
            <a:endParaRPr lang="ru-RU" sz="6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2160590"/>
            <a:ext cx="3645284" cy="1271380"/>
          </a:xfrm>
        </p:spPr>
        <p:txBody>
          <a:bodyPr/>
          <a:lstStyle/>
          <a:p>
            <a:r>
              <a:rPr lang="ru-RU" dirty="0"/>
              <a:t>Гриб- сапрофит.</a:t>
            </a:r>
          </a:p>
          <a:p>
            <a:r>
              <a:rPr lang="ru-RU" dirty="0"/>
              <a:t>Размножается спорами</a:t>
            </a:r>
          </a:p>
        </p:txBody>
      </p:sp>
      <p:pic>
        <p:nvPicPr>
          <p:cNvPr id="11266" name="Picture 2" descr="&quot;Пчеловодство&quot;: темы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75668" y="1930400"/>
            <a:ext cx="5905500" cy="44291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8" name="Picture 4" descr="Ландшафтный дизайн, цветоводство и флористика на сайте - &quot;Цветут цветы&quot;. - Part 1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7643" y="3431970"/>
            <a:ext cx="4381500" cy="31718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8837602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18805" y="407720"/>
            <a:ext cx="5378896" cy="1052945"/>
          </a:xfrm>
        </p:spPr>
        <p:txBody>
          <a:bodyPr>
            <a:normAutofit fontScale="90000"/>
          </a:bodyPr>
          <a:lstStyle/>
          <a:p>
            <a:pPr algn="ctr"/>
            <a:r>
              <a:rPr lang="ru-RU" sz="6600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Пеницилл</a:t>
            </a:r>
            <a:endParaRPr lang="ru-RU" sz="66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2160590"/>
            <a:ext cx="4856567" cy="2933924"/>
          </a:xfrm>
        </p:spPr>
        <p:txBody>
          <a:bodyPr>
            <a:noAutofit/>
          </a:bodyPr>
          <a:lstStyle/>
          <a:p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Убивает некоторые болезнетворные бактерии</a:t>
            </a:r>
          </a:p>
          <a:p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Получение лекарств</a:t>
            </a:r>
          </a:p>
        </p:txBody>
      </p:sp>
      <p:pic>
        <p:nvPicPr>
          <p:cNvPr id="12290" name="Picture 2" descr="Пеницилл Биология 6 класс Царство Бактерии и Грибы Царство Грибы :: Учёба-Легко.РФ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76457" y="593766"/>
            <a:ext cx="3821092" cy="28658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4" name="Picture 6" descr="Бензилпенициллин (Benzylpenicillin) - описание, инструкция, механизм действия, фармакология, побочные эффекты, показания и проти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1117" y="4790581"/>
            <a:ext cx="1714500" cy="1714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6" name="Picture 8" descr="Грибы - Все о грибах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9698" y="3756984"/>
            <a:ext cx="3656005" cy="27480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9190373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Дрожжи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2160590"/>
            <a:ext cx="5236578" cy="2257032"/>
          </a:xfrm>
        </p:spPr>
        <p:txBody>
          <a:bodyPr/>
          <a:lstStyle/>
          <a:p>
            <a:r>
              <a:rPr lang="ru-RU" dirty="0"/>
              <a:t>Приготовление хлеба, пива, вина </a:t>
            </a:r>
          </a:p>
          <a:p>
            <a:r>
              <a:rPr lang="ru-RU" dirty="0"/>
              <a:t>Живут в сладкой жидкости </a:t>
            </a:r>
          </a:p>
          <a:p>
            <a:r>
              <a:rPr lang="ru-RU" dirty="0"/>
              <a:t>Размножаются почкованием</a:t>
            </a:r>
          </a:p>
          <a:p>
            <a:r>
              <a:rPr lang="ru-RU" dirty="0"/>
              <a:t>Разлагают сахар на спирт и углекислый газ </a:t>
            </a:r>
          </a:p>
        </p:txBody>
      </p:sp>
      <p:pic>
        <p:nvPicPr>
          <p:cNvPr id="13314" name="Picture 2" descr="и дрожж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6423" y="4200784"/>
            <a:ext cx="2523507" cy="17664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6" name="Picture 4" descr="Поделимся настроением Fermer.Ru - Фермер.Ру - Главный фермер…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0791" y="1383228"/>
            <a:ext cx="3162300" cy="4762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4906633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Грибы- </a:t>
            </a:r>
            <a:r>
              <a:rPr lang="ru-RU" sz="6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ПАРАЗИТЫ</a:t>
            </a:r>
          </a:p>
        </p:txBody>
      </p:sp>
      <p:pic>
        <p:nvPicPr>
          <p:cNvPr id="14338" name="Picture 2" descr="MUSHROOMS-ONLINE.RU - Несовершенные грибы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3447" y="1511702"/>
            <a:ext cx="4702371" cy="52196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9968181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8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Головня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67339" y="2041837"/>
            <a:ext cx="8596668" cy="1770142"/>
          </a:xfrm>
        </p:spPr>
        <p:txBody>
          <a:bodyPr>
            <a:noAutofit/>
          </a:bodyPr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Поражают хлебные злаки: пшеницу, овёс, ячмень, просо, кукуруза.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Разрушает зерновка, превращая их в чёрную пыль, колоски становятся похожи на обуглевшие головёшки</a:t>
            </a:r>
          </a:p>
        </p:txBody>
      </p:sp>
      <p:pic>
        <p:nvPicPr>
          <p:cNvPr id="15362" name="Picture 2" descr="Болезн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1256" y="3811979"/>
            <a:ext cx="4062557" cy="27189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64" name="Picture 4" descr="Многообразие Живых Существ &quot; Нескучная школа. Блог лицея &quot;Ковчег-XXI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1843" y="4189082"/>
            <a:ext cx="2095500" cy="2152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66" name="Picture 6" descr="AgroAtlas - Болезни сельскохозяйственных культур - Tilletia …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33320" y="3375561"/>
            <a:ext cx="2743200" cy="3343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1008104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8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Спорынья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2160589"/>
            <a:ext cx="8596668" cy="1877021"/>
          </a:xfrm>
        </p:spPr>
        <p:txBody>
          <a:bodyPr>
            <a:normAutofit/>
          </a:bodyPr>
          <a:lstStyle/>
          <a:p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зерновых культурах </a:t>
            </a:r>
          </a:p>
          <a:p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Попав с мукой в пищу вызывают отравления</a:t>
            </a:r>
          </a:p>
        </p:txBody>
      </p:sp>
      <p:pic>
        <p:nvPicPr>
          <p:cNvPr id="16386" name="Picture 2" descr="Спорынья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0775" y="3513674"/>
            <a:ext cx="4105275" cy="30575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388" name="Picture 4" descr="Лекарственное растение маточные рожки &quot; Популярно о здоровье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5434" y="4037610"/>
            <a:ext cx="4143293" cy="27797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390" name="Picture 6" descr="Спорынья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09322" y="529968"/>
            <a:ext cx="3232017" cy="2307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2388414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Грибы- трутовики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28596" y="2053713"/>
            <a:ext cx="8596668" cy="499484"/>
          </a:xfrm>
        </p:spPr>
        <p:txBody>
          <a:bodyPr/>
          <a:lstStyle/>
          <a:p>
            <a:r>
              <a:rPr lang="ru-RU" dirty="0"/>
              <a:t>Разрушение древесины, вред лесному хоз., садам, паркам </a:t>
            </a:r>
          </a:p>
        </p:txBody>
      </p:sp>
      <p:pic>
        <p:nvPicPr>
          <p:cNvPr id="17410" name="Picture 2" descr="Блог интернет-магазина необычного мыла shoap.ru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31867" y="3202740"/>
            <a:ext cx="2887601" cy="21657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412" name="Picture 4" descr="Мухомо.ру - Трутовик серно-желтый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978" y="4454752"/>
            <a:ext cx="3340991" cy="22785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414" name="Picture 6" descr="Гриб-рекордсмен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3269" y="2553197"/>
            <a:ext cx="3592023" cy="22539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0370792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Прямоугольник 1"/>
          <p:cNvSpPr>
            <a:spLocks noChangeArrowheads="1"/>
          </p:cNvSpPr>
          <p:nvPr/>
        </p:nvSpPr>
        <p:spPr bwMode="auto">
          <a:xfrm>
            <a:off x="814917" y="476250"/>
            <a:ext cx="10081683" cy="5632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latin typeface="Arial" charset="0"/>
                <a:cs typeface="Times New Roman" pitchFamily="18" charset="0"/>
              </a:rPr>
              <a:t>ВЫБЕРИ  ПРАВИЛЬНЫЙ  ОТВЕТ, ЗАПИШИ БУКВУ ОТВЕТА В ТАБЛИЦУ. ЕСЛИ ОТВЕТИЛ ПРАВИЛЬНО, ТО У ТЕБЯ ПОЛУЧИТСЯ СЛОВО.</a:t>
            </a:r>
            <a:endParaRPr lang="ru-RU" sz="2400">
              <a:latin typeface="Arial" charset="0"/>
            </a:endParaRPr>
          </a:p>
          <a:p>
            <a:pPr eaLnBrk="0" hangingPunct="0"/>
            <a:r>
              <a:rPr lang="ru-RU" sz="2400">
                <a:latin typeface="Arial" charset="0"/>
                <a:cs typeface="Times New Roman" pitchFamily="18" charset="0"/>
              </a:rPr>
              <a:t>1.По способу питания грибы похожи на животных, так как:</a:t>
            </a:r>
            <a:endParaRPr lang="ru-RU" sz="2400">
              <a:latin typeface="Arial" charset="0"/>
            </a:endParaRPr>
          </a:p>
          <a:p>
            <a:pPr eaLnBrk="0" hangingPunct="0"/>
            <a:r>
              <a:rPr lang="ru-RU" sz="2400">
                <a:latin typeface="Arial" charset="0"/>
                <a:cs typeface="Times New Roman" pitchFamily="18" charset="0"/>
              </a:rPr>
              <a:t>А) способны к фотосинтезу</a:t>
            </a:r>
            <a:endParaRPr lang="ru-RU" sz="2400">
              <a:latin typeface="Arial" charset="0"/>
            </a:endParaRPr>
          </a:p>
          <a:p>
            <a:pPr eaLnBrk="0" hangingPunct="0"/>
            <a:r>
              <a:rPr lang="ru-RU" sz="2400">
                <a:latin typeface="Arial" charset="0"/>
                <a:cs typeface="Times New Roman" pitchFamily="18" charset="0"/>
              </a:rPr>
              <a:t>Г) питаются готовыми органическими веществами</a:t>
            </a:r>
            <a:endParaRPr lang="ru-RU" sz="2400">
              <a:latin typeface="Arial" charset="0"/>
            </a:endParaRPr>
          </a:p>
          <a:p>
            <a:pPr eaLnBrk="0" hangingPunct="0"/>
            <a:r>
              <a:rPr lang="ru-RU" sz="2400">
                <a:latin typeface="Arial" charset="0"/>
                <a:cs typeface="Times New Roman" pitchFamily="18" charset="0"/>
              </a:rPr>
              <a:t>У) поглощают пищу путём всасывания</a:t>
            </a:r>
            <a:endParaRPr lang="ru-RU" sz="2400">
              <a:latin typeface="Arial" charset="0"/>
            </a:endParaRPr>
          </a:p>
          <a:p>
            <a:pPr eaLnBrk="0" hangingPunct="0"/>
            <a:r>
              <a:rPr lang="ru-RU" sz="2400">
                <a:latin typeface="Arial" charset="0"/>
                <a:cs typeface="Times New Roman" pitchFamily="18" charset="0"/>
              </a:rPr>
              <a:t>2.Оболочка клеток большинства грибов содержит:</a:t>
            </a:r>
            <a:endParaRPr lang="ru-RU" sz="2400">
              <a:latin typeface="Arial" charset="0"/>
            </a:endParaRPr>
          </a:p>
          <a:p>
            <a:pPr eaLnBrk="0" hangingPunct="0"/>
            <a:r>
              <a:rPr lang="ru-RU" sz="2400">
                <a:latin typeface="Arial" charset="0"/>
                <a:cs typeface="Times New Roman" pitchFamily="18" charset="0"/>
              </a:rPr>
              <a:t>Р) хитин</a:t>
            </a:r>
            <a:endParaRPr lang="ru-RU" sz="2400">
              <a:latin typeface="Arial" charset="0"/>
            </a:endParaRPr>
          </a:p>
          <a:p>
            <a:pPr eaLnBrk="0" hangingPunct="0"/>
            <a:r>
              <a:rPr lang="ru-RU" sz="2400">
                <a:latin typeface="Arial" charset="0"/>
                <a:cs typeface="Times New Roman" pitchFamily="18" charset="0"/>
              </a:rPr>
              <a:t>О) целлюлозу</a:t>
            </a:r>
            <a:endParaRPr lang="ru-RU" sz="2400">
              <a:latin typeface="Arial" charset="0"/>
            </a:endParaRPr>
          </a:p>
          <a:p>
            <a:pPr eaLnBrk="0" hangingPunct="0"/>
            <a:r>
              <a:rPr lang="ru-RU" sz="2400">
                <a:latin typeface="Arial" charset="0"/>
                <a:cs typeface="Times New Roman" pitchFamily="18" charset="0"/>
              </a:rPr>
              <a:t>Т) муреин</a:t>
            </a:r>
            <a:endParaRPr lang="ru-RU" sz="2400">
              <a:latin typeface="Arial" charset="0"/>
            </a:endParaRPr>
          </a:p>
          <a:p>
            <a:pPr eaLnBrk="0" hangingPunct="0"/>
            <a:r>
              <a:rPr lang="ru-RU" sz="2400">
                <a:latin typeface="Arial" charset="0"/>
                <a:cs typeface="Times New Roman" pitchFamily="18" charset="0"/>
              </a:rPr>
              <a:t>3.Симбиоз грибницы с корнем дерева называется</a:t>
            </a:r>
            <a:endParaRPr lang="ru-RU" sz="2400">
              <a:latin typeface="Arial" charset="0"/>
            </a:endParaRPr>
          </a:p>
          <a:p>
            <a:pPr eaLnBrk="0" hangingPunct="0"/>
            <a:r>
              <a:rPr lang="ru-RU" sz="2400">
                <a:latin typeface="Arial" charset="0"/>
                <a:cs typeface="Times New Roman" pitchFamily="18" charset="0"/>
              </a:rPr>
              <a:t>Ж) мицелий</a:t>
            </a:r>
            <a:endParaRPr lang="ru-RU" sz="2400">
              <a:latin typeface="Arial" charset="0"/>
            </a:endParaRPr>
          </a:p>
          <a:p>
            <a:pPr eaLnBrk="0" hangingPunct="0"/>
            <a:r>
              <a:rPr lang="ru-RU" sz="2400">
                <a:latin typeface="Arial" charset="0"/>
                <a:cs typeface="Times New Roman" pitchFamily="18" charset="0"/>
              </a:rPr>
              <a:t>Д) плодовое тело </a:t>
            </a:r>
            <a:endParaRPr lang="ru-RU" sz="2400">
              <a:latin typeface="Arial" charset="0"/>
            </a:endParaRPr>
          </a:p>
          <a:p>
            <a:pPr eaLnBrk="0" hangingPunct="0"/>
            <a:r>
              <a:rPr lang="ru-RU" sz="2400">
                <a:latin typeface="Arial" charset="0"/>
                <a:cs typeface="Times New Roman" pitchFamily="18" charset="0"/>
              </a:rPr>
              <a:t>И) микориза</a:t>
            </a:r>
            <a:endParaRPr lang="ru-RU" sz="2400">
              <a:latin typeface="Arial" charset="0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Прямоугольник 1"/>
          <p:cNvSpPr>
            <a:spLocks noChangeArrowheads="1"/>
          </p:cNvSpPr>
          <p:nvPr/>
        </p:nvSpPr>
        <p:spPr bwMode="auto">
          <a:xfrm>
            <a:off x="912284" y="549276"/>
            <a:ext cx="9311216" cy="526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ru-RU" sz="2400">
                <a:latin typeface="Arial" charset="0"/>
                <a:cs typeface="Times New Roman" pitchFamily="18" charset="0"/>
              </a:rPr>
              <a:t>4.Дрожжи размножаются</a:t>
            </a:r>
            <a:endParaRPr lang="ru-RU" sz="2400">
              <a:latin typeface="Arial" charset="0"/>
            </a:endParaRPr>
          </a:p>
          <a:p>
            <a:pPr eaLnBrk="0" hangingPunct="0"/>
            <a:r>
              <a:rPr lang="ru-RU" sz="2400">
                <a:latin typeface="Arial" charset="0"/>
                <a:cs typeface="Times New Roman" pitchFamily="18" charset="0"/>
              </a:rPr>
              <a:t>А) спорами</a:t>
            </a:r>
            <a:endParaRPr lang="ru-RU" sz="2400">
              <a:latin typeface="Arial" charset="0"/>
            </a:endParaRPr>
          </a:p>
          <a:p>
            <a:pPr eaLnBrk="0" hangingPunct="0"/>
            <a:r>
              <a:rPr lang="ru-RU" sz="2400">
                <a:latin typeface="Arial" charset="0"/>
                <a:cs typeface="Times New Roman" pitchFamily="18" charset="0"/>
              </a:rPr>
              <a:t>Б) почкованием</a:t>
            </a:r>
            <a:endParaRPr lang="ru-RU" sz="2400">
              <a:latin typeface="Arial" charset="0"/>
            </a:endParaRPr>
          </a:p>
          <a:p>
            <a:pPr eaLnBrk="0" hangingPunct="0"/>
            <a:r>
              <a:rPr lang="ru-RU" sz="2400">
                <a:latin typeface="Arial" charset="0"/>
                <a:cs typeface="Times New Roman" pitchFamily="18" charset="0"/>
              </a:rPr>
              <a:t>В) мицелием</a:t>
            </a:r>
            <a:endParaRPr lang="ru-RU" sz="2400">
              <a:latin typeface="Arial" charset="0"/>
            </a:endParaRPr>
          </a:p>
          <a:p>
            <a:pPr eaLnBrk="0" hangingPunct="0"/>
            <a:r>
              <a:rPr lang="ru-RU" sz="2400">
                <a:latin typeface="Arial" charset="0"/>
                <a:cs typeface="Times New Roman" pitchFamily="18" charset="0"/>
              </a:rPr>
              <a:t>5.Симбиоз – это тип взаимоотношений между двумя организмами, при котором:</a:t>
            </a:r>
            <a:endParaRPr lang="ru-RU" sz="2400">
              <a:latin typeface="Arial" charset="0"/>
            </a:endParaRPr>
          </a:p>
          <a:p>
            <a:pPr eaLnBrk="0" hangingPunct="0"/>
            <a:r>
              <a:rPr lang="ru-RU" sz="2400">
                <a:latin typeface="Arial" charset="0"/>
                <a:cs typeface="Times New Roman" pitchFamily="18" charset="0"/>
              </a:rPr>
              <a:t>К) выгодно одному из организмов</a:t>
            </a:r>
            <a:endParaRPr lang="ru-RU" sz="2400">
              <a:latin typeface="Arial" charset="0"/>
            </a:endParaRPr>
          </a:p>
          <a:p>
            <a:pPr eaLnBrk="0" hangingPunct="0"/>
            <a:r>
              <a:rPr lang="ru-RU" sz="2400">
                <a:latin typeface="Arial" charset="0"/>
                <a:cs typeface="Times New Roman" pitchFamily="18" charset="0"/>
              </a:rPr>
              <a:t>О) не выгодно обоим</a:t>
            </a:r>
            <a:endParaRPr lang="ru-RU" sz="2400">
              <a:latin typeface="Arial" charset="0"/>
            </a:endParaRPr>
          </a:p>
          <a:p>
            <a:pPr eaLnBrk="0" hangingPunct="0"/>
            <a:r>
              <a:rPr lang="ru-RU" sz="2400">
                <a:latin typeface="Arial" charset="0"/>
                <a:cs typeface="Times New Roman" pitchFamily="18" charset="0"/>
              </a:rPr>
              <a:t>Н) выгодно обоим</a:t>
            </a:r>
            <a:endParaRPr lang="ru-RU" sz="2400">
              <a:latin typeface="Arial" charset="0"/>
            </a:endParaRPr>
          </a:p>
          <a:p>
            <a:pPr eaLnBrk="0" hangingPunct="0"/>
            <a:r>
              <a:rPr lang="ru-RU" sz="2400">
                <a:latin typeface="Arial" charset="0"/>
                <a:cs typeface="Times New Roman" pitchFamily="18" charset="0"/>
              </a:rPr>
              <a:t>6.Гриб, питающийся органическими веществами отмерших организмов</a:t>
            </a:r>
            <a:endParaRPr lang="ru-RU" sz="2400">
              <a:latin typeface="Arial" charset="0"/>
            </a:endParaRPr>
          </a:p>
          <a:p>
            <a:pPr eaLnBrk="0" hangingPunct="0"/>
            <a:r>
              <a:rPr lang="ru-RU" sz="2400">
                <a:latin typeface="Arial" charset="0"/>
                <a:cs typeface="Times New Roman" pitchFamily="18" charset="0"/>
              </a:rPr>
              <a:t>М) мукор</a:t>
            </a:r>
            <a:endParaRPr lang="ru-RU" sz="2400">
              <a:latin typeface="Arial" charset="0"/>
            </a:endParaRPr>
          </a:p>
          <a:p>
            <a:pPr eaLnBrk="0" hangingPunct="0"/>
            <a:r>
              <a:rPr lang="ru-RU" sz="2400">
                <a:latin typeface="Arial" charset="0"/>
                <a:cs typeface="Times New Roman" pitchFamily="18" charset="0"/>
              </a:rPr>
              <a:t>И) трутовик</a:t>
            </a:r>
            <a:endParaRPr lang="ru-RU" sz="2400">
              <a:latin typeface="Arial" charset="0"/>
            </a:endParaRPr>
          </a:p>
          <a:p>
            <a:pPr eaLnBrk="0" hangingPunct="0"/>
            <a:r>
              <a:rPr lang="ru-RU" sz="2400">
                <a:latin typeface="Arial" charset="0"/>
                <a:cs typeface="Times New Roman" pitchFamily="18" charset="0"/>
              </a:rPr>
              <a:t>К) фитофтора</a:t>
            </a:r>
            <a:endParaRPr lang="ru-RU" sz="2400">
              <a:latin typeface="Arial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ru-RU" altLang="ru-RU" sz="5400" b="1" dirty="0">
                <a:solidFill>
                  <a:srgbClr val="C00000"/>
                </a:solidFill>
              </a:rPr>
              <a:t>Прочитайте! Проблема</a:t>
            </a:r>
            <a:r>
              <a:rPr lang="en-US" altLang="ru-RU" sz="5400" b="1" dirty="0">
                <a:solidFill>
                  <a:srgbClr val="C00000"/>
                </a:solidFill>
              </a:rPr>
              <a:t> </a:t>
            </a:r>
            <a:r>
              <a:rPr lang="ru-RU" altLang="ru-RU" sz="5400" b="1" dirty="0">
                <a:solidFill>
                  <a:srgbClr val="C00000"/>
                </a:solidFill>
              </a:rPr>
              <a:t>????</a:t>
            </a:r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ru-RU" altLang="ru-RU" sz="3200"/>
              <a:t>Факт 1</a:t>
            </a:r>
          </a:p>
        </p:txBody>
      </p:sp>
      <p:sp>
        <p:nvSpPr>
          <p:cNvPr id="7" name="Объект 6"/>
          <p:cNvSpPr>
            <a:spLocks noGrp="1"/>
          </p:cNvSpPr>
          <p:nvPr>
            <p:ph sz="half" idx="2"/>
          </p:nvPr>
        </p:nvSpPr>
        <p:spPr>
          <a:xfrm>
            <a:off x="239185" y="2737245"/>
            <a:ext cx="5376331" cy="3027451"/>
          </a:xfrm>
        </p:spPr>
        <p:txBody>
          <a:bodyPr/>
          <a:lstStyle/>
          <a:p>
            <a:pPr marL="0" indent="0" eaLnBrk="1" hangingPunct="1">
              <a:buFontTx/>
              <a:buNone/>
            </a:pPr>
            <a:r>
              <a:rPr lang="ru-RU" altLang="ru-RU" sz="3200" dirty="0"/>
              <a:t>Грибы похожи ни на растения, ни на животных, они могут расти в отсутствие света, но не могут двигаться, как животные</a:t>
            </a:r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3"/>
          </p:nvPr>
        </p:nvSpPr>
        <p:spPr>
          <a:xfrm>
            <a:off x="6479118" y="1557338"/>
            <a:ext cx="5389033" cy="639762"/>
          </a:xfrm>
        </p:spPr>
        <p:txBody>
          <a:bodyPr/>
          <a:lstStyle/>
          <a:p>
            <a:pPr eaLnBrk="1" hangingPunct="1"/>
            <a:r>
              <a:rPr lang="ru-RU" altLang="ru-RU" sz="3200"/>
              <a:t>Факт 2</a:t>
            </a:r>
          </a:p>
        </p:txBody>
      </p:sp>
      <p:sp>
        <p:nvSpPr>
          <p:cNvPr id="9" name="Объект 8"/>
          <p:cNvSpPr>
            <a:spLocks noGrp="1"/>
          </p:cNvSpPr>
          <p:nvPr>
            <p:ph sz="quarter" idx="4"/>
          </p:nvPr>
        </p:nvSpPr>
        <p:spPr>
          <a:xfrm>
            <a:off x="6576485" y="2205039"/>
            <a:ext cx="5389033" cy="3951287"/>
          </a:xfrm>
        </p:spPr>
        <p:txBody>
          <a:bodyPr/>
          <a:lstStyle/>
          <a:p>
            <a:pPr marL="0" indent="0" eaLnBrk="1" hangingPunct="1">
              <a:buFontTx/>
              <a:buNone/>
            </a:pPr>
            <a:r>
              <a:rPr lang="ru-RU" altLang="ru-RU" sz="3200"/>
              <a:t>Грибы растут в течение всей жизни, как растения, но питаются только готовыми органическими веществами</a:t>
            </a:r>
          </a:p>
        </p:txBody>
      </p:sp>
      <p:pic>
        <p:nvPicPr>
          <p:cNvPr id="18439" name="Picture 2" descr="K:\биология уроки\6 класс\грибы\Трутовик серно-жёлтый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61368" y="4983646"/>
            <a:ext cx="2415117" cy="1357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40" name="Picture 3" descr="K:\биология уроки\6 класс\грибы\Строчок обыкновенный.jpe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668933" y="5394326"/>
            <a:ext cx="2523067" cy="1419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build="p"/>
      <p:bldP spid="7" grpId="0" build="p"/>
      <p:bldP spid="8" grpId="0" build="p"/>
      <p:bldP spid="9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Прямоугольник 1"/>
          <p:cNvSpPr>
            <a:spLocks noChangeArrowheads="1"/>
          </p:cNvSpPr>
          <p:nvPr/>
        </p:nvSpPr>
        <p:spPr bwMode="auto">
          <a:xfrm>
            <a:off x="1007533" y="836613"/>
            <a:ext cx="9889067" cy="304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ru-RU" sz="2400">
                <a:latin typeface="Arial" charset="0"/>
                <a:cs typeface="Times New Roman" pitchFamily="18" charset="0"/>
              </a:rPr>
              <a:t>7.К пластинчатым грибам относится</a:t>
            </a:r>
            <a:endParaRPr lang="ru-RU" sz="2400">
              <a:latin typeface="Arial" charset="0"/>
            </a:endParaRPr>
          </a:p>
          <a:p>
            <a:pPr eaLnBrk="0" hangingPunct="0"/>
            <a:r>
              <a:rPr lang="ru-RU" sz="2400">
                <a:latin typeface="Arial" charset="0"/>
                <a:cs typeface="Times New Roman" pitchFamily="18" charset="0"/>
              </a:rPr>
              <a:t>Ц) лисичка</a:t>
            </a:r>
            <a:endParaRPr lang="ru-RU" sz="2400">
              <a:latin typeface="Arial" charset="0"/>
            </a:endParaRPr>
          </a:p>
          <a:p>
            <a:pPr eaLnBrk="0" hangingPunct="0"/>
            <a:r>
              <a:rPr lang="ru-RU" sz="2400">
                <a:latin typeface="Arial" charset="0"/>
                <a:cs typeface="Times New Roman" pitchFamily="18" charset="0"/>
              </a:rPr>
              <a:t>О) подосиновик</a:t>
            </a:r>
            <a:endParaRPr lang="ru-RU" sz="2400">
              <a:latin typeface="Arial" charset="0"/>
            </a:endParaRPr>
          </a:p>
          <a:p>
            <a:pPr eaLnBrk="0" hangingPunct="0"/>
            <a:r>
              <a:rPr lang="ru-RU" sz="2400">
                <a:latin typeface="Arial" charset="0"/>
                <a:cs typeface="Times New Roman" pitchFamily="18" charset="0"/>
              </a:rPr>
              <a:t>М) маслёнок</a:t>
            </a:r>
            <a:endParaRPr lang="ru-RU" sz="2400">
              <a:latin typeface="Arial" charset="0"/>
            </a:endParaRPr>
          </a:p>
          <a:p>
            <a:pPr eaLnBrk="0" hangingPunct="0"/>
            <a:r>
              <a:rPr lang="ru-RU" sz="2400">
                <a:latin typeface="Arial" charset="0"/>
                <a:cs typeface="Times New Roman" pitchFamily="18" charset="0"/>
              </a:rPr>
              <a:t>8.Половое размножение у грибов происходит </a:t>
            </a:r>
            <a:endParaRPr lang="ru-RU" sz="2400">
              <a:latin typeface="Arial" charset="0"/>
            </a:endParaRPr>
          </a:p>
          <a:p>
            <a:pPr eaLnBrk="0" hangingPunct="0"/>
            <a:r>
              <a:rPr lang="ru-RU" sz="2400">
                <a:latin typeface="Arial" charset="0"/>
                <a:cs typeface="Times New Roman" pitchFamily="18" charset="0"/>
              </a:rPr>
              <a:t>А) при слиянии специализированных клеток</a:t>
            </a:r>
            <a:endParaRPr lang="ru-RU" sz="2400">
              <a:latin typeface="Arial" charset="0"/>
            </a:endParaRPr>
          </a:p>
          <a:p>
            <a:pPr eaLnBrk="0" hangingPunct="0"/>
            <a:r>
              <a:rPr lang="ru-RU" sz="2400">
                <a:latin typeface="Arial" charset="0"/>
                <a:cs typeface="Times New Roman" pitchFamily="18" charset="0"/>
              </a:rPr>
              <a:t>Г) с помощью спор</a:t>
            </a:r>
            <a:endParaRPr lang="ru-RU" sz="2400">
              <a:latin typeface="Arial" charset="0"/>
            </a:endParaRPr>
          </a:p>
          <a:p>
            <a:pPr eaLnBrk="0" hangingPunct="0"/>
            <a:r>
              <a:rPr lang="ru-RU" sz="2400">
                <a:latin typeface="Arial" charset="0"/>
                <a:cs typeface="Times New Roman" pitchFamily="18" charset="0"/>
              </a:rPr>
              <a:t>У) почкованием</a:t>
            </a:r>
            <a:endParaRPr lang="ru-RU" sz="2400">
              <a:latin typeface="Arial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34172741"/>
              </p:ext>
            </p:extLst>
          </p:nvPr>
        </p:nvGraphicFramePr>
        <p:xfrm>
          <a:off x="1390651" y="4221163"/>
          <a:ext cx="901700" cy="1643062"/>
        </p:xfrm>
        <a:graphic>
          <a:graphicData uri="http://schemas.openxmlformats.org/drawingml/2006/table">
            <a:tbl>
              <a:tblPr/>
              <a:tblGrid>
                <a:gridCol w="901700">
                  <a:extLst>
                    <a:ext uri="{9D8B030D-6E8A-4147-A177-3AD203B41FA5}">
                      <a16:colId xmlns:a16="http://schemas.microsoft.com/office/drawing/2014/main" xmlns="" val="20008"/>
                    </a:ext>
                  </a:extLst>
                </a:gridCol>
              </a:tblGrid>
              <a:tr h="6223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02076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40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1"/>
          <p:cNvSpPr>
            <a:spLocks noChangeArrowheads="1"/>
          </p:cNvSpPr>
          <p:nvPr/>
        </p:nvSpPr>
        <p:spPr bwMode="auto">
          <a:xfrm>
            <a:off x="-1" y="215444"/>
            <a:ext cx="9814999" cy="48936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2000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2000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2000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Домашнее задание §13</a:t>
            </a:r>
            <a:endParaRPr kumimoji="0" lang="ru-RU" sz="3200" b="0" i="0" u="none" strike="noStrike" cap="none" normalizeH="0" baseline="0" dirty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Индивидуальное задание на выбор:</a:t>
            </a:r>
            <a:endParaRPr kumimoji="0" lang="ru-RU" sz="3200" b="0" i="0" u="none" strike="noStrike" cap="none" normalizeH="0" baseline="0" dirty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а) подготовить презентацию «Значение  грибов»;</a:t>
            </a:r>
            <a:endParaRPr kumimoji="0" lang="ru-RU" sz="3200" b="0" i="0" u="none" strike="noStrike" cap="none" normalizeH="0" baseline="0" dirty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б) устное сообщение «Грибы-рекордсмены» (необычные грибы);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в) Рисунки «Галерея грибника»</a:t>
            </a:r>
            <a:r>
              <a:rPr kumimoji="0" lang="ru-RU" sz="3200" b="0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dirty="0"/>
              <a:t>В тетради: дата, тема урока</a:t>
            </a:r>
            <a:br>
              <a:rPr lang="ru-RU" dirty="0"/>
            </a:br>
            <a:r>
              <a:rPr lang="ru-RU" dirty="0"/>
              <a:t>«Грибы».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ru-RU" sz="2400" dirty="0">
                <a:solidFill>
                  <a:srgbClr val="002060"/>
                </a:solidFill>
              </a:rPr>
              <a:t>Запишите в тетрадь: Наука о грибах — микология.</a:t>
            </a:r>
          </a:p>
        </p:txBody>
      </p:sp>
      <p:pic>
        <p:nvPicPr>
          <p:cNvPr id="8196" name="Picture 4" descr="sm-svinuhi-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315200" y="3733800"/>
            <a:ext cx="4876800" cy="31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7" name="Picture 5" descr="sm-podosinoviki0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3657600"/>
            <a:ext cx="4605867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8" name="Picture 6" descr="sm-grib-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805333" y="0"/>
            <a:ext cx="3386667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8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8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4" grpId="0"/>
      <p:bldP spid="8195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>
                <a:solidFill>
                  <a:srgbClr val="002060"/>
                </a:solidFill>
              </a:rPr>
              <a:t>Признаки характерные для грибов</a:t>
            </a:r>
            <a:br>
              <a:rPr lang="ru-RU" dirty="0">
                <a:solidFill>
                  <a:srgbClr val="002060"/>
                </a:solidFill>
              </a:rPr>
            </a:br>
            <a:r>
              <a:rPr lang="ru-RU" dirty="0">
                <a:solidFill>
                  <a:srgbClr val="002060"/>
                </a:solidFill>
              </a:rPr>
              <a:t>(запишите в тетрадь)</a:t>
            </a:r>
          </a:p>
        </p:txBody>
      </p:sp>
      <p:sp>
        <p:nvSpPr>
          <p:cNvPr id="10" name="Текст 9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dirty="0"/>
              <a:t>Как у животных</a:t>
            </a:r>
          </a:p>
        </p:txBody>
      </p:sp>
      <p:sp>
        <p:nvSpPr>
          <p:cNvPr id="9" name="Содержимое 8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algn="ctr"/>
            <a:r>
              <a:rPr lang="ru-RU" dirty="0"/>
              <a:t>Запасное вещество гликоген</a:t>
            </a:r>
          </a:p>
          <a:p>
            <a:pPr algn="ctr"/>
            <a:r>
              <a:rPr lang="ru-RU" dirty="0"/>
              <a:t>Наличие хитина в клеточных стенках</a:t>
            </a:r>
          </a:p>
          <a:p>
            <a:pPr algn="ctr"/>
            <a:r>
              <a:rPr lang="ru-RU" dirty="0"/>
              <a:t>Гетеротрофный способ питания</a:t>
            </a:r>
          </a:p>
          <a:p>
            <a:endParaRPr lang="ru-RU" dirty="0"/>
          </a:p>
        </p:txBody>
      </p:sp>
      <p:sp>
        <p:nvSpPr>
          <p:cNvPr id="11" name="Текст 10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algn="ctr"/>
            <a:r>
              <a:rPr lang="ru-RU" dirty="0"/>
              <a:t>Как у растений</a:t>
            </a:r>
          </a:p>
        </p:txBody>
      </p:sp>
      <p:sp>
        <p:nvSpPr>
          <p:cNvPr id="12" name="Содержимое 11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algn="ctr"/>
            <a:r>
              <a:rPr lang="ru-RU" dirty="0"/>
              <a:t>Неограниченный рост</a:t>
            </a:r>
          </a:p>
          <a:p>
            <a:pPr algn="ctr"/>
            <a:r>
              <a:rPr lang="ru-RU" dirty="0"/>
              <a:t>Размножение с помощью спор</a:t>
            </a:r>
          </a:p>
          <a:p>
            <a:pPr algn="ctr"/>
            <a:r>
              <a:rPr lang="ru-RU" dirty="0"/>
              <a:t>Наличие клеточной стенки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3" descr="IMG_0006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7723062" y="535631"/>
            <a:ext cx="4159914" cy="2761584"/>
          </a:xfrm>
          <a:prstGeom prst="rect">
            <a:avLst/>
          </a:prstGeom>
        </p:spPr>
      </p:pic>
      <p:pic>
        <p:nvPicPr>
          <p:cNvPr id="7" name="Рисунок 4" descr="IMG_0007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6237" y="3786190"/>
            <a:ext cx="7467600" cy="2749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Текст 9"/>
          <p:cNvSpPr>
            <a:spLocks noGrp="1"/>
          </p:cNvSpPr>
          <p:nvPr>
            <p:ph type="body" sz="half" idx="4294967295"/>
          </p:nvPr>
        </p:nvSpPr>
        <p:spPr>
          <a:xfrm>
            <a:off x="1" y="428605"/>
            <a:ext cx="4011084" cy="5697559"/>
          </a:xfrm>
        </p:spPr>
        <p:txBody>
          <a:bodyPr>
            <a:normAutofit lnSpcReduction="10000"/>
          </a:bodyPr>
          <a:lstStyle/>
          <a:p>
            <a:r>
              <a:rPr lang="ru-RU" dirty="0">
                <a:solidFill>
                  <a:srgbClr val="002060"/>
                </a:solidFill>
              </a:rPr>
              <a:t>ПРОЧИТАЙТЕ! Зарисуйте строение шляпочного гриба (слайд 6), запишите значение грибницы. </a:t>
            </a:r>
          </a:p>
          <a:p>
            <a:r>
              <a:rPr lang="ru-RU" dirty="0"/>
              <a:t> </a:t>
            </a:r>
            <a:r>
              <a:rPr lang="ru-RU" sz="2400" dirty="0"/>
              <a:t>Грибы, которые мы привыкли видеть в лесу,   состоят из </a:t>
            </a:r>
            <a:r>
              <a:rPr lang="ru-RU" sz="2400" b="1" dirty="0"/>
              <a:t>плодового тела </a:t>
            </a:r>
            <a:r>
              <a:rPr lang="ru-RU" sz="2400" dirty="0"/>
              <a:t>которое появляется на поверхности земли в грибной сезон и </a:t>
            </a:r>
            <a:r>
              <a:rPr lang="ru-RU" sz="2400" b="1" dirty="0"/>
              <a:t>грибницы,</a:t>
            </a:r>
            <a:r>
              <a:rPr lang="ru-RU" sz="2400" dirty="0"/>
              <a:t> которая круглый год живёт в почве. </a:t>
            </a:r>
            <a:r>
              <a:rPr lang="ru-RU" sz="2400" dirty="0">
                <a:solidFill>
                  <a:srgbClr val="002060"/>
                </a:solidFill>
              </a:rPr>
              <a:t>Она всасывает из почвы воду и питательные 	вещества</a:t>
            </a:r>
            <a:r>
              <a:rPr lang="ru-RU" sz="2400" dirty="0"/>
              <a:t>.	         </a:t>
            </a:r>
            <a:r>
              <a:rPr lang="ru-RU" dirty="0"/>
              <a:t>	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Строение шляпочного гриба</a:t>
            </a:r>
          </a:p>
        </p:txBody>
      </p:sp>
      <p:pic>
        <p:nvPicPr>
          <p:cNvPr id="6146" name="Picture 2" descr="Схема строение грибов обновленные карты, Свежая информация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6904" y="2448925"/>
            <a:ext cx="6666734" cy="40092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1382012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20939290-E0C5-CC81-DA5E-C8A5F6F914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>
                <a:solidFill>
                  <a:srgbClr val="002060"/>
                </a:solidFill>
              </a:rPr>
              <a:t>Одноклеточные грибы (</a:t>
            </a:r>
            <a:r>
              <a:rPr lang="ru-RU" sz="2800" dirty="0" err="1">
                <a:solidFill>
                  <a:srgbClr val="002060"/>
                </a:solidFill>
              </a:rPr>
              <a:t>мукор</a:t>
            </a:r>
            <a:r>
              <a:rPr lang="ru-RU" sz="2800" dirty="0">
                <a:solidFill>
                  <a:srgbClr val="002060"/>
                </a:solidFill>
              </a:rPr>
              <a:t>, дрожжи). Зарисуйте строение плесневого гриба </a:t>
            </a:r>
            <a:r>
              <a:rPr lang="ru-RU" sz="2800" dirty="0" err="1">
                <a:solidFill>
                  <a:srgbClr val="002060"/>
                </a:solidFill>
              </a:rPr>
              <a:t>мукора</a:t>
            </a:r>
            <a:r>
              <a:rPr lang="ru-RU" sz="2800" dirty="0">
                <a:solidFill>
                  <a:srgbClr val="002060"/>
                </a:solidFill>
              </a:rPr>
              <a:t>.</a:t>
            </a:r>
          </a:p>
        </p:txBody>
      </p:sp>
      <p:pic>
        <p:nvPicPr>
          <p:cNvPr id="4" name="Picture 4">
            <a:extLst>
              <a:ext uri="{FF2B5EF4-FFF2-40B4-BE49-F238E27FC236}">
                <a16:creationId xmlns:a16="http://schemas.microsoft.com/office/drawing/2014/main" xmlns="" id="{BFAED9B7-64C5-FA10-DAC7-19135E0300EA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230083" y="2084427"/>
            <a:ext cx="5203729" cy="382211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69893521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793F7F76-1ADA-8971-8E7D-8F40E52D93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rgbClr val="002060"/>
                </a:solidFill>
              </a:rPr>
              <a:t>ВЫПОЛНИ! ЗАДАНИЯ!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BDEFF96D-9E25-75EB-8A9A-B89928B6C24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400" dirty="0"/>
              <a:t>Выпишите группы грибов по способу питания (слайд 9)</a:t>
            </a:r>
          </a:p>
          <a:p>
            <a:r>
              <a:rPr lang="ru-RU" sz="2400" dirty="0"/>
              <a:t>Что такое грибокорень или микориза (слайд 10), ее значение</a:t>
            </a:r>
          </a:p>
          <a:p>
            <a:r>
              <a:rPr lang="ru-RU" sz="2400" dirty="0"/>
              <a:t>Посмотрите слайды 11-17 и материал учебника, напишите значение грибов</a:t>
            </a:r>
          </a:p>
          <a:p>
            <a:r>
              <a:rPr lang="ru-RU" sz="2400" dirty="0"/>
              <a:t>Выполните тест (слайды 18,19,20)</a:t>
            </a:r>
          </a:p>
          <a:p>
            <a:r>
              <a:rPr lang="ru-RU" sz="2400" dirty="0"/>
              <a:t>Задание на следующий урок на слайде 21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1080966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2" name="Picture 2" descr="http://www.outcastii.net/image.php?aHR0cDovL21pcmJpb2xvZ2lpLnJ1L3dwLWNvbnRlbnQvdXBsb2Fkcy8yMDEyLzAyL3BpdGFuaWVfZ3JpYm92LmpwZw==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4950" y="0"/>
            <a:ext cx="9446607" cy="633501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139</TotalTime>
  <Words>506</Words>
  <Application>Microsoft Office PowerPoint</Application>
  <PresentationFormat>Широкоэкранный</PresentationFormat>
  <Paragraphs>92</Paragraphs>
  <Slides>21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7" baseType="lpstr">
      <vt:lpstr>Arial</vt:lpstr>
      <vt:lpstr>Calibri</vt:lpstr>
      <vt:lpstr>Times New Roman</vt:lpstr>
      <vt:lpstr>Trebuchet MS</vt:lpstr>
      <vt:lpstr>Wingdings 3</vt:lpstr>
      <vt:lpstr>Грань</vt:lpstr>
      <vt:lpstr>Царство Грибов</vt:lpstr>
      <vt:lpstr>Прочитайте! Проблема ????</vt:lpstr>
      <vt:lpstr>В тетради: дата, тема урока «Грибы».</vt:lpstr>
      <vt:lpstr>Признаки характерные для грибов (запишите в тетрадь)</vt:lpstr>
      <vt:lpstr>Презентация PowerPoint</vt:lpstr>
      <vt:lpstr>Строение шляпочного гриба</vt:lpstr>
      <vt:lpstr>Одноклеточные грибы (мукор, дрожжи). Зарисуйте строение плесневого гриба мукора.</vt:lpstr>
      <vt:lpstr>ВЫПОЛНИ! ЗАДАНИЯ!</vt:lpstr>
      <vt:lpstr>Презентация PowerPoint</vt:lpstr>
      <vt:lpstr>Симбиоз грибов и растений (грибокорень, микориза) </vt:lpstr>
      <vt:lpstr>Мукор</vt:lpstr>
      <vt:lpstr>Пеницилл</vt:lpstr>
      <vt:lpstr>Дрожжи</vt:lpstr>
      <vt:lpstr>Грибы- ПАРАЗИТЫ</vt:lpstr>
      <vt:lpstr>Головня</vt:lpstr>
      <vt:lpstr>Спорынья</vt:lpstr>
      <vt:lpstr>Грибы- трутовики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Грибы</dc:title>
  <dc:creator>Надя</dc:creator>
  <cp:lastModifiedBy>Пользователь</cp:lastModifiedBy>
  <cp:revision>25</cp:revision>
  <dcterms:created xsi:type="dcterms:W3CDTF">2014-10-07T11:39:52Z</dcterms:created>
  <dcterms:modified xsi:type="dcterms:W3CDTF">2026-01-22T04:13:44Z</dcterms:modified>
</cp:coreProperties>
</file>